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3" r:id="rId8"/>
    <p:sldId id="269" r:id="rId9"/>
    <p:sldId id="270" r:id="rId10"/>
    <p:sldId id="266" r:id="rId11"/>
    <p:sldId id="268"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5756D4-DC4B-4A23-B691-38F63585E7CE}" v="38" dt="2022-12-11T17:14:15.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8" autoAdjust="0"/>
    <p:restoredTop sz="94660"/>
  </p:normalViewPr>
  <p:slideViewPr>
    <p:cSldViewPr snapToGrid="0">
      <p:cViewPr varScale="1">
        <p:scale>
          <a:sx n="103" d="100"/>
          <a:sy n="103"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0D279-A720-4197-A90C-36B3FB149B8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6BB1B14-D837-4CAA-9F03-566D7E753F27}">
      <dgm:prSet/>
      <dgm:spPr/>
      <dgm:t>
        <a:bodyPr/>
        <a:lstStyle/>
        <a:p>
          <a:r>
            <a:rPr lang="en-GB"/>
            <a:t>The Covid-19 pandemic has caused enormous society and community crisis word widely. The impact of the Covid-19 has been studied. </a:t>
          </a:r>
          <a:endParaRPr lang="en-US"/>
        </a:p>
      </dgm:t>
    </dgm:pt>
    <dgm:pt modelId="{6F68B209-A993-4CCA-8688-16AED69E48BB}" type="parTrans" cxnId="{CEAF362C-BF7B-46C6-A2E1-C4C885BB87A7}">
      <dgm:prSet/>
      <dgm:spPr/>
      <dgm:t>
        <a:bodyPr/>
        <a:lstStyle/>
        <a:p>
          <a:endParaRPr lang="en-US"/>
        </a:p>
      </dgm:t>
    </dgm:pt>
    <dgm:pt modelId="{4341D46C-792B-4B73-9D40-54892E303063}" type="sibTrans" cxnId="{CEAF362C-BF7B-46C6-A2E1-C4C885BB87A7}">
      <dgm:prSet/>
      <dgm:spPr/>
      <dgm:t>
        <a:bodyPr/>
        <a:lstStyle/>
        <a:p>
          <a:endParaRPr lang="en-US"/>
        </a:p>
      </dgm:t>
    </dgm:pt>
    <dgm:pt modelId="{6646BBA9-012F-4410-A593-85D52947994F}">
      <dgm:prSet/>
      <dgm:spPr/>
      <dgm:t>
        <a:bodyPr/>
        <a:lstStyle/>
        <a:p>
          <a:r>
            <a:rPr lang="en-GB"/>
            <a:t>While the pandemic has been hitting harder on certain areas and communities. Obviously, those unequal impact implies that there are some other key factors behind which have impacted the community status differ from each other.</a:t>
          </a:r>
          <a:endParaRPr lang="en-US"/>
        </a:p>
      </dgm:t>
    </dgm:pt>
    <dgm:pt modelId="{B0AE5FDE-D517-486D-8743-DBFC9F6125D9}" type="parTrans" cxnId="{2F00755D-1B4F-4F62-A687-A152F2C6DF08}">
      <dgm:prSet/>
      <dgm:spPr/>
      <dgm:t>
        <a:bodyPr/>
        <a:lstStyle/>
        <a:p>
          <a:endParaRPr lang="en-US"/>
        </a:p>
      </dgm:t>
    </dgm:pt>
    <dgm:pt modelId="{2906AF00-2D1C-4AA6-9C14-99AAC5F7D2AF}" type="sibTrans" cxnId="{2F00755D-1B4F-4F62-A687-A152F2C6DF08}">
      <dgm:prSet/>
      <dgm:spPr/>
      <dgm:t>
        <a:bodyPr/>
        <a:lstStyle/>
        <a:p>
          <a:endParaRPr lang="en-US"/>
        </a:p>
      </dgm:t>
    </dgm:pt>
    <dgm:pt modelId="{2811B834-E78C-4326-A56A-48C6C75DA5AE}">
      <dgm:prSet/>
      <dgm:spPr/>
      <dgm:t>
        <a:bodyPr/>
        <a:lstStyle/>
        <a:p>
          <a:r>
            <a:rPr lang="en-GB" dirty="0"/>
            <a:t>This project is focusing on visualising the factors, which impact status of hardest hit areas apart from Covid-19 pandemic, using decision tree machine learning algorithm. As no previous studies could be found to identify this area.</a:t>
          </a:r>
          <a:endParaRPr lang="en-US" dirty="0"/>
        </a:p>
      </dgm:t>
    </dgm:pt>
    <dgm:pt modelId="{C6408FC0-FC8D-4A05-8861-A35E46EDE0FD}" type="parTrans" cxnId="{FCAD74B4-D939-4829-8E61-C1866FF5B675}">
      <dgm:prSet/>
      <dgm:spPr/>
      <dgm:t>
        <a:bodyPr/>
        <a:lstStyle/>
        <a:p>
          <a:endParaRPr lang="en-US"/>
        </a:p>
      </dgm:t>
    </dgm:pt>
    <dgm:pt modelId="{2872C238-D2AA-438B-9147-13ED4A39782F}" type="sibTrans" cxnId="{FCAD74B4-D939-4829-8E61-C1866FF5B675}">
      <dgm:prSet/>
      <dgm:spPr/>
      <dgm:t>
        <a:bodyPr/>
        <a:lstStyle/>
        <a:p>
          <a:endParaRPr lang="en-US"/>
        </a:p>
      </dgm:t>
    </dgm:pt>
    <dgm:pt modelId="{2BD28C75-A628-4036-A71F-52A84E1D5157}">
      <dgm:prSet/>
      <dgm:spPr/>
      <dgm:t>
        <a:bodyPr/>
        <a:lstStyle/>
        <a:p>
          <a:r>
            <a:rPr lang="en-GB" dirty="0"/>
            <a:t>The best way to exhibit Covid-19 data changes is statistical visualisation which can be used to help people discover and identify the hardest hit areas in time.</a:t>
          </a:r>
          <a:endParaRPr lang="en-US" dirty="0"/>
        </a:p>
      </dgm:t>
    </dgm:pt>
    <dgm:pt modelId="{32F6AED7-88C2-4EC3-B24F-FC5E260ED975}" type="parTrans" cxnId="{60852BCA-4ED5-4A7A-AA42-FB5D1BE68704}">
      <dgm:prSet/>
      <dgm:spPr/>
      <dgm:t>
        <a:bodyPr/>
        <a:lstStyle/>
        <a:p>
          <a:endParaRPr lang="en-US"/>
        </a:p>
      </dgm:t>
    </dgm:pt>
    <dgm:pt modelId="{66B2F464-2677-42B4-97B6-C5590ACD86F8}" type="sibTrans" cxnId="{60852BCA-4ED5-4A7A-AA42-FB5D1BE68704}">
      <dgm:prSet/>
      <dgm:spPr/>
      <dgm:t>
        <a:bodyPr/>
        <a:lstStyle/>
        <a:p>
          <a:endParaRPr lang="en-US"/>
        </a:p>
      </dgm:t>
    </dgm:pt>
    <dgm:pt modelId="{82E7D4ED-802C-4ACC-89D8-D3216369C6EC}" type="pres">
      <dgm:prSet presAssocID="{19E0D279-A720-4197-A90C-36B3FB149B8A}" presName="vert0" presStyleCnt="0">
        <dgm:presLayoutVars>
          <dgm:dir/>
          <dgm:animOne val="branch"/>
          <dgm:animLvl val="lvl"/>
        </dgm:presLayoutVars>
      </dgm:prSet>
      <dgm:spPr/>
    </dgm:pt>
    <dgm:pt modelId="{7288EFF6-B07B-4D04-B5A8-825A4526EBFD}" type="pres">
      <dgm:prSet presAssocID="{46BB1B14-D837-4CAA-9F03-566D7E753F27}" presName="thickLine" presStyleLbl="alignNode1" presStyleIdx="0" presStyleCnt="4"/>
      <dgm:spPr/>
    </dgm:pt>
    <dgm:pt modelId="{B87D6119-AD18-4263-A608-9C43CD98AF3C}" type="pres">
      <dgm:prSet presAssocID="{46BB1B14-D837-4CAA-9F03-566D7E753F27}" presName="horz1" presStyleCnt="0"/>
      <dgm:spPr/>
    </dgm:pt>
    <dgm:pt modelId="{CF198AFC-BEC8-4D2F-806A-88FE47A8A643}" type="pres">
      <dgm:prSet presAssocID="{46BB1B14-D837-4CAA-9F03-566D7E753F27}" presName="tx1" presStyleLbl="revTx" presStyleIdx="0" presStyleCnt="4"/>
      <dgm:spPr/>
    </dgm:pt>
    <dgm:pt modelId="{492D8EAB-A771-42FC-9102-7A59EB5851B1}" type="pres">
      <dgm:prSet presAssocID="{46BB1B14-D837-4CAA-9F03-566D7E753F27}" presName="vert1" presStyleCnt="0"/>
      <dgm:spPr/>
    </dgm:pt>
    <dgm:pt modelId="{16445F3A-F1FF-4B2A-ADD1-A75512FCF865}" type="pres">
      <dgm:prSet presAssocID="{6646BBA9-012F-4410-A593-85D52947994F}" presName="thickLine" presStyleLbl="alignNode1" presStyleIdx="1" presStyleCnt="4"/>
      <dgm:spPr/>
    </dgm:pt>
    <dgm:pt modelId="{D8220400-4CE0-4D47-BB1F-487539FAB3CE}" type="pres">
      <dgm:prSet presAssocID="{6646BBA9-012F-4410-A593-85D52947994F}" presName="horz1" presStyleCnt="0"/>
      <dgm:spPr/>
    </dgm:pt>
    <dgm:pt modelId="{397C5630-6CD1-486B-82E0-795AD96A5637}" type="pres">
      <dgm:prSet presAssocID="{6646BBA9-012F-4410-A593-85D52947994F}" presName="tx1" presStyleLbl="revTx" presStyleIdx="1" presStyleCnt="4"/>
      <dgm:spPr/>
    </dgm:pt>
    <dgm:pt modelId="{7C79DFF0-C267-4373-AD72-571B5616F3AF}" type="pres">
      <dgm:prSet presAssocID="{6646BBA9-012F-4410-A593-85D52947994F}" presName="vert1" presStyleCnt="0"/>
      <dgm:spPr/>
    </dgm:pt>
    <dgm:pt modelId="{52F5061A-A9E5-427C-AA03-7AD6A0F3736E}" type="pres">
      <dgm:prSet presAssocID="{2811B834-E78C-4326-A56A-48C6C75DA5AE}" presName="thickLine" presStyleLbl="alignNode1" presStyleIdx="2" presStyleCnt="4"/>
      <dgm:spPr/>
    </dgm:pt>
    <dgm:pt modelId="{79539564-0E58-454E-9A92-C7FD8603007E}" type="pres">
      <dgm:prSet presAssocID="{2811B834-E78C-4326-A56A-48C6C75DA5AE}" presName="horz1" presStyleCnt="0"/>
      <dgm:spPr/>
    </dgm:pt>
    <dgm:pt modelId="{EA428D39-DE50-48C0-A6C2-03E53F1C818E}" type="pres">
      <dgm:prSet presAssocID="{2811B834-E78C-4326-A56A-48C6C75DA5AE}" presName="tx1" presStyleLbl="revTx" presStyleIdx="2" presStyleCnt="4"/>
      <dgm:spPr/>
    </dgm:pt>
    <dgm:pt modelId="{5937637E-34AC-46E9-A52E-99E1E9C8C167}" type="pres">
      <dgm:prSet presAssocID="{2811B834-E78C-4326-A56A-48C6C75DA5AE}" presName="vert1" presStyleCnt="0"/>
      <dgm:spPr/>
    </dgm:pt>
    <dgm:pt modelId="{C30369F2-3A11-45DF-A963-27952CEBC64C}" type="pres">
      <dgm:prSet presAssocID="{2BD28C75-A628-4036-A71F-52A84E1D5157}" presName="thickLine" presStyleLbl="alignNode1" presStyleIdx="3" presStyleCnt="4"/>
      <dgm:spPr/>
    </dgm:pt>
    <dgm:pt modelId="{548AEAAC-CE54-428C-80AB-A35F13DEC044}" type="pres">
      <dgm:prSet presAssocID="{2BD28C75-A628-4036-A71F-52A84E1D5157}" presName="horz1" presStyleCnt="0"/>
      <dgm:spPr/>
    </dgm:pt>
    <dgm:pt modelId="{FD98EDF0-8980-44A0-92F8-938C733DE807}" type="pres">
      <dgm:prSet presAssocID="{2BD28C75-A628-4036-A71F-52A84E1D5157}" presName="tx1" presStyleLbl="revTx" presStyleIdx="3" presStyleCnt="4"/>
      <dgm:spPr/>
    </dgm:pt>
    <dgm:pt modelId="{F794CA04-BE80-47D3-B027-1D6735B814A2}" type="pres">
      <dgm:prSet presAssocID="{2BD28C75-A628-4036-A71F-52A84E1D5157}" presName="vert1" presStyleCnt="0"/>
      <dgm:spPr/>
    </dgm:pt>
  </dgm:ptLst>
  <dgm:cxnLst>
    <dgm:cxn modelId="{09B88723-4CD9-4BBF-9D1A-9D5709D0248A}" type="presOf" srcId="{6646BBA9-012F-4410-A593-85D52947994F}" destId="{397C5630-6CD1-486B-82E0-795AD96A5637}" srcOrd="0" destOrd="0" presId="urn:microsoft.com/office/officeart/2008/layout/LinedList"/>
    <dgm:cxn modelId="{CEAF362C-BF7B-46C6-A2E1-C4C885BB87A7}" srcId="{19E0D279-A720-4197-A90C-36B3FB149B8A}" destId="{46BB1B14-D837-4CAA-9F03-566D7E753F27}" srcOrd="0" destOrd="0" parTransId="{6F68B209-A993-4CCA-8688-16AED69E48BB}" sibTransId="{4341D46C-792B-4B73-9D40-54892E303063}"/>
    <dgm:cxn modelId="{2F00755D-1B4F-4F62-A687-A152F2C6DF08}" srcId="{19E0D279-A720-4197-A90C-36B3FB149B8A}" destId="{6646BBA9-012F-4410-A593-85D52947994F}" srcOrd="1" destOrd="0" parTransId="{B0AE5FDE-D517-486D-8743-DBFC9F6125D9}" sibTransId="{2906AF00-2D1C-4AA6-9C14-99AAC5F7D2AF}"/>
    <dgm:cxn modelId="{AB8E2295-11AA-4DE6-AE19-865D75814DD3}" type="presOf" srcId="{46BB1B14-D837-4CAA-9F03-566D7E753F27}" destId="{CF198AFC-BEC8-4D2F-806A-88FE47A8A643}" srcOrd="0" destOrd="0" presId="urn:microsoft.com/office/officeart/2008/layout/LinedList"/>
    <dgm:cxn modelId="{FCAD74B4-D939-4829-8E61-C1866FF5B675}" srcId="{19E0D279-A720-4197-A90C-36B3FB149B8A}" destId="{2811B834-E78C-4326-A56A-48C6C75DA5AE}" srcOrd="2" destOrd="0" parTransId="{C6408FC0-FC8D-4A05-8861-A35E46EDE0FD}" sibTransId="{2872C238-D2AA-438B-9147-13ED4A39782F}"/>
    <dgm:cxn modelId="{28B580B4-3A0A-4520-A055-F48F7392D9D5}" type="presOf" srcId="{2BD28C75-A628-4036-A71F-52A84E1D5157}" destId="{FD98EDF0-8980-44A0-92F8-938C733DE807}" srcOrd="0" destOrd="0" presId="urn:microsoft.com/office/officeart/2008/layout/LinedList"/>
    <dgm:cxn modelId="{59B501C2-9891-4BE4-83D0-4CF2C0BB0150}" type="presOf" srcId="{2811B834-E78C-4326-A56A-48C6C75DA5AE}" destId="{EA428D39-DE50-48C0-A6C2-03E53F1C818E}" srcOrd="0" destOrd="0" presId="urn:microsoft.com/office/officeart/2008/layout/LinedList"/>
    <dgm:cxn modelId="{60852BCA-4ED5-4A7A-AA42-FB5D1BE68704}" srcId="{19E0D279-A720-4197-A90C-36B3FB149B8A}" destId="{2BD28C75-A628-4036-A71F-52A84E1D5157}" srcOrd="3" destOrd="0" parTransId="{32F6AED7-88C2-4EC3-B24F-FC5E260ED975}" sibTransId="{66B2F464-2677-42B4-97B6-C5590ACD86F8}"/>
    <dgm:cxn modelId="{B0ADA5EA-E83E-4F2C-BCE5-837C416A3D03}" type="presOf" srcId="{19E0D279-A720-4197-A90C-36B3FB149B8A}" destId="{82E7D4ED-802C-4ACC-89D8-D3216369C6EC}" srcOrd="0" destOrd="0" presId="urn:microsoft.com/office/officeart/2008/layout/LinedList"/>
    <dgm:cxn modelId="{86A55B92-2FE0-4325-884E-2346BA0FDF42}" type="presParOf" srcId="{82E7D4ED-802C-4ACC-89D8-D3216369C6EC}" destId="{7288EFF6-B07B-4D04-B5A8-825A4526EBFD}" srcOrd="0" destOrd="0" presId="urn:microsoft.com/office/officeart/2008/layout/LinedList"/>
    <dgm:cxn modelId="{ACC40624-1AD2-4864-B601-23B52F313147}" type="presParOf" srcId="{82E7D4ED-802C-4ACC-89D8-D3216369C6EC}" destId="{B87D6119-AD18-4263-A608-9C43CD98AF3C}" srcOrd="1" destOrd="0" presId="urn:microsoft.com/office/officeart/2008/layout/LinedList"/>
    <dgm:cxn modelId="{44F16ED5-A4D7-464E-9B10-0E5F28650E4F}" type="presParOf" srcId="{B87D6119-AD18-4263-A608-9C43CD98AF3C}" destId="{CF198AFC-BEC8-4D2F-806A-88FE47A8A643}" srcOrd="0" destOrd="0" presId="urn:microsoft.com/office/officeart/2008/layout/LinedList"/>
    <dgm:cxn modelId="{2C747A74-50FA-4994-87ED-748765C48036}" type="presParOf" srcId="{B87D6119-AD18-4263-A608-9C43CD98AF3C}" destId="{492D8EAB-A771-42FC-9102-7A59EB5851B1}" srcOrd="1" destOrd="0" presId="urn:microsoft.com/office/officeart/2008/layout/LinedList"/>
    <dgm:cxn modelId="{3F75B8CA-1E31-46F9-9099-5F6F08EA981B}" type="presParOf" srcId="{82E7D4ED-802C-4ACC-89D8-D3216369C6EC}" destId="{16445F3A-F1FF-4B2A-ADD1-A75512FCF865}" srcOrd="2" destOrd="0" presId="urn:microsoft.com/office/officeart/2008/layout/LinedList"/>
    <dgm:cxn modelId="{2702C287-6540-4C11-8F8B-69B0CA594BEE}" type="presParOf" srcId="{82E7D4ED-802C-4ACC-89D8-D3216369C6EC}" destId="{D8220400-4CE0-4D47-BB1F-487539FAB3CE}" srcOrd="3" destOrd="0" presId="urn:microsoft.com/office/officeart/2008/layout/LinedList"/>
    <dgm:cxn modelId="{D74F65C1-A82B-42AF-AA03-181C85B31762}" type="presParOf" srcId="{D8220400-4CE0-4D47-BB1F-487539FAB3CE}" destId="{397C5630-6CD1-486B-82E0-795AD96A5637}" srcOrd="0" destOrd="0" presId="urn:microsoft.com/office/officeart/2008/layout/LinedList"/>
    <dgm:cxn modelId="{010A4109-860E-42BE-91E7-5BB29614E685}" type="presParOf" srcId="{D8220400-4CE0-4D47-BB1F-487539FAB3CE}" destId="{7C79DFF0-C267-4373-AD72-571B5616F3AF}" srcOrd="1" destOrd="0" presId="urn:microsoft.com/office/officeart/2008/layout/LinedList"/>
    <dgm:cxn modelId="{0EE14B6E-9B01-487A-8E46-93EBCC294BF8}" type="presParOf" srcId="{82E7D4ED-802C-4ACC-89D8-D3216369C6EC}" destId="{52F5061A-A9E5-427C-AA03-7AD6A0F3736E}" srcOrd="4" destOrd="0" presId="urn:microsoft.com/office/officeart/2008/layout/LinedList"/>
    <dgm:cxn modelId="{D78CBF48-5A5D-446D-8FEA-B92CBA62BE4D}" type="presParOf" srcId="{82E7D4ED-802C-4ACC-89D8-D3216369C6EC}" destId="{79539564-0E58-454E-9A92-C7FD8603007E}" srcOrd="5" destOrd="0" presId="urn:microsoft.com/office/officeart/2008/layout/LinedList"/>
    <dgm:cxn modelId="{3A3D25D9-3267-4C48-BE74-13EE81E772DC}" type="presParOf" srcId="{79539564-0E58-454E-9A92-C7FD8603007E}" destId="{EA428D39-DE50-48C0-A6C2-03E53F1C818E}" srcOrd="0" destOrd="0" presId="urn:microsoft.com/office/officeart/2008/layout/LinedList"/>
    <dgm:cxn modelId="{8DED34A5-97C2-4B4F-860D-BDD0902672AD}" type="presParOf" srcId="{79539564-0E58-454E-9A92-C7FD8603007E}" destId="{5937637E-34AC-46E9-A52E-99E1E9C8C167}" srcOrd="1" destOrd="0" presId="urn:microsoft.com/office/officeart/2008/layout/LinedList"/>
    <dgm:cxn modelId="{E9DB4A54-D752-40F4-A7A9-8A67EC09B604}" type="presParOf" srcId="{82E7D4ED-802C-4ACC-89D8-D3216369C6EC}" destId="{C30369F2-3A11-45DF-A963-27952CEBC64C}" srcOrd="6" destOrd="0" presId="urn:microsoft.com/office/officeart/2008/layout/LinedList"/>
    <dgm:cxn modelId="{E6C539D4-F159-4E4E-8C0E-695257E77C0E}" type="presParOf" srcId="{82E7D4ED-802C-4ACC-89D8-D3216369C6EC}" destId="{548AEAAC-CE54-428C-80AB-A35F13DEC044}" srcOrd="7" destOrd="0" presId="urn:microsoft.com/office/officeart/2008/layout/LinedList"/>
    <dgm:cxn modelId="{70F95EF8-BBB5-4EC1-AE1B-B84F3018A265}" type="presParOf" srcId="{548AEAAC-CE54-428C-80AB-A35F13DEC044}" destId="{FD98EDF0-8980-44A0-92F8-938C733DE807}" srcOrd="0" destOrd="0" presId="urn:microsoft.com/office/officeart/2008/layout/LinedList"/>
    <dgm:cxn modelId="{B13937AB-BC80-4D57-8356-C1BD8281CB10}" type="presParOf" srcId="{548AEAAC-CE54-428C-80AB-A35F13DEC044}" destId="{F794CA04-BE80-47D3-B027-1D6735B814A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E1AD07-12DD-486E-97FD-9D13B5578802}"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AC1F06AE-0205-4F3A-ABD2-220A1134FC0F}">
      <dgm:prSet/>
      <dgm:spPr/>
      <dgm:t>
        <a:bodyPr/>
        <a:lstStyle/>
        <a:p>
          <a:r>
            <a:rPr lang="en-IE"/>
            <a:t>Dataset 1 : Covid-19 </a:t>
          </a:r>
          <a:r>
            <a:rPr lang="en-GB"/>
            <a:t>Vulnerable Community Crosswalks </a:t>
          </a:r>
          <a:endParaRPr lang="en-US"/>
        </a:p>
      </dgm:t>
    </dgm:pt>
    <dgm:pt modelId="{06B75758-7474-4151-8BDC-0945257DBF2F}" type="parTrans" cxnId="{18709858-FA65-4C10-94DA-DAEFFF403A85}">
      <dgm:prSet/>
      <dgm:spPr/>
      <dgm:t>
        <a:bodyPr/>
        <a:lstStyle/>
        <a:p>
          <a:endParaRPr lang="en-US"/>
        </a:p>
      </dgm:t>
    </dgm:pt>
    <dgm:pt modelId="{06AED40C-6CAB-45AC-AB77-4AC7B9FC4F19}" type="sibTrans" cxnId="{18709858-FA65-4C10-94DA-DAEFFF403A85}">
      <dgm:prSet/>
      <dgm:spPr/>
      <dgm:t>
        <a:bodyPr/>
        <a:lstStyle/>
        <a:p>
          <a:endParaRPr lang="en-US"/>
        </a:p>
      </dgm:t>
    </dgm:pt>
    <dgm:pt modelId="{30DC7CC0-7450-46D7-924F-D5666BF5BA27}">
      <dgm:prSet/>
      <dgm:spPr/>
      <dgm:t>
        <a:bodyPr/>
        <a:lstStyle/>
        <a:p>
          <a:r>
            <a:rPr lang="en-GB"/>
            <a:t>Dataset 2: Covid-19 Statistics</a:t>
          </a:r>
          <a:endParaRPr lang="en-US"/>
        </a:p>
      </dgm:t>
    </dgm:pt>
    <dgm:pt modelId="{5E9FCFAF-E9B6-4CCD-8ECE-AC369364C8A7}" type="parTrans" cxnId="{ED5F7AB6-1FF2-42D2-A3EE-E23BFF22360F}">
      <dgm:prSet/>
      <dgm:spPr/>
      <dgm:t>
        <a:bodyPr/>
        <a:lstStyle/>
        <a:p>
          <a:endParaRPr lang="en-US"/>
        </a:p>
      </dgm:t>
    </dgm:pt>
    <dgm:pt modelId="{F1963BD1-296F-44E4-BA12-91302C8786BB}" type="sibTrans" cxnId="{ED5F7AB6-1FF2-42D2-A3EE-E23BFF22360F}">
      <dgm:prSet/>
      <dgm:spPr/>
      <dgm:t>
        <a:bodyPr/>
        <a:lstStyle/>
        <a:p>
          <a:endParaRPr lang="en-US"/>
        </a:p>
      </dgm:t>
    </dgm:pt>
    <dgm:pt modelId="{B34D7B54-DDB9-4808-AAE2-499A8E31E56A}">
      <dgm:prSet/>
      <dgm:spPr/>
      <dgm:t>
        <a:bodyPr/>
        <a:lstStyle/>
        <a:p>
          <a:r>
            <a:rPr lang="en-GB"/>
            <a:t>The CRISP-DM methodology</a:t>
          </a:r>
          <a:endParaRPr lang="en-US"/>
        </a:p>
      </dgm:t>
    </dgm:pt>
    <dgm:pt modelId="{A4455DA3-5C70-4A84-94B5-7D700A93D11B}" type="parTrans" cxnId="{F3CAF08E-5B25-4D67-AE93-7B1BDD13BCE9}">
      <dgm:prSet/>
      <dgm:spPr/>
      <dgm:t>
        <a:bodyPr/>
        <a:lstStyle/>
        <a:p>
          <a:endParaRPr lang="en-US"/>
        </a:p>
      </dgm:t>
    </dgm:pt>
    <dgm:pt modelId="{A656A7E9-D63C-4819-B703-A1BFF0100AF3}" type="sibTrans" cxnId="{F3CAF08E-5B25-4D67-AE93-7B1BDD13BCE9}">
      <dgm:prSet/>
      <dgm:spPr/>
      <dgm:t>
        <a:bodyPr/>
        <a:lstStyle/>
        <a:p>
          <a:endParaRPr lang="en-US"/>
        </a:p>
      </dgm:t>
    </dgm:pt>
    <dgm:pt modelId="{155359CF-BA61-469A-BCFC-52414722EF50}">
      <dgm:prSet/>
      <dgm:spPr/>
      <dgm:t>
        <a:bodyPr/>
        <a:lstStyle/>
        <a:p>
          <a:r>
            <a:rPr lang="en-GB"/>
            <a:t>ETL (Extract, Transform, Load) Pipeline</a:t>
          </a:r>
          <a:endParaRPr lang="en-US"/>
        </a:p>
      </dgm:t>
    </dgm:pt>
    <dgm:pt modelId="{0A2852F5-75C1-44B1-A677-C680A75A115B}" type="parTrans" cxnId="{DC37D7AE-2308-41FA-A81D-D39078D12B5B}">
      <dgm:prSet/>
      <dgm:spPr/>
      <dgm:t>
        <a:bodyPr/>
        <a:lstStyle/>
        <a:p>
          <a:endParaRPr lang="en-US"/>
        </a:p>
      </dgm:t>
    </dgm:pt>
    <dgm:pt modelId="{276D047C-8479-4028-9213-A87435F09527}" type="sibTrans" cxnId="{DC37D7AE-2308-41FA-A81D-D39078D12B5B}">
      <dgm:prSet/>
      <dgm:spPr/>
      <dgm:t>
        <a:bodyPr/>
        <a:lstStyle/>
        <a:p>
          <a:endParaRPr lang="en-US"/>
        </a:p>
      </dgm:t>
    </dgm:pt>
    <dgm:pt modelId="{765D6E78-D645-4EB2-8949-CDED9C668512}" type="pres">
      <dgm:prSet presAssocID="{A0E1AD07-12DD-486E-97FD-9D13B5578802}" presName="diagram" presStyleCnt="0">
        <dgm:presLayoutVars>
          <dgm:dir/>
          <dgm:resizeHandles val="exact"/>
        </dgm:presLayoutVars>
      </dgm:prSet>
      <dgm:spPr/>
    </dgm:pt>
    <dgm:pt modelId="{34667B10-D97C-43F1-9E15-E2CA1A126611}" type="pres">
      <dgm:prSet presAssocID="{AC1F06AE-0205-4F3A-ABD2-220A1134FC0F}" presName="arrow" presStyleLbl="node1" presStyleIdx="0" presStyleCnt="4">
        <dgm:presLayoutVars>
          <dgm:bulletEnabled val="1"/>
        </dgm:presLayoutVars>
      </dgm:prSet>
      <dgm:spPr/>
    </dgm:pt>
    <dgm:pt modelId="{37FE1BDE-71A1-430C-BDD9-30743163540F}" type="pres">
      <dgm:prSet presAssocID="{30DC7CC0-7450-46D7-924F-D5666BF5BA27}" presName="arrow" presStyleLbl="node1" presStyleIdx="1" presStyleCnt="4">
        <dgm:presLayoutVars>
          <dgm:bulletEnabled val="1"/>
        </dgm:presLayoutVars>
      </dgm:prSet>
      <dgm:spPr/>
    </dgm:pt>
    <dgm:pt modelId="{D1F161A9-D778-48F2-AA16-5BA8088AC1FD}" type="pres">
      <dgm:prSet presAssocID="{B34D7B54-DDB9-4808-AAE2-499A8E31E56A}" presName="arrow" presStyleLbl="node1" presStyleIdx="2" presStyleCnt="4">
        <dgm:presLayoutVars>
          <dgm:bulletEnabled val="1"/>
        </dgm:presLayoutVars>
      </dgm:prSet>
      <dgm:spPr/>
    </dgm:pt>
    <dgm:pt modelId="{82BAD6F2-DE29-462D-ABAD-9A3C6AFE6E34}" type="pres">
      <dgm:prSet presAssocID="{155359CF-BA61-469A-BCFC-52414722EF50}" presName="arrow" presStyleLbl="node1" presStyleIdx="3" presStyleCnt="4">
        <dgm:presLayoutVars>
          <dgm:bulletEnabled val="1"/>
        </dgm:presLayoutVars>
      </dgm:prSet>
      <dgm:spPr/>
    </dgm:pt>
  </dgm:ptLst>
  <dgm:cxnLst>
    <dgm:cxn modelId="{A5D99118-D5CB-406C-8AF5-EA3A312170F3}" type="presOf" srcId="{30DC7CC0-7450-46D7-924F-D5666BF5BA27}" destId="{37FE1BDE-71A1-430C-BDD9-30743163540F}" srcOrd="0" destOrd="0" presId="urn:microsoft.com/office/officeart/2005/8/layout/arrow5"/>
    <dgm:cxn modelId="{68B42540-CD57-4EE1-B80A-FE4C818E1676}" type="presOf" srcId="{B34D7B54-DDB9-4808-AAE2-499A8E31E56A}" destId="{D1F161A9-D778-48F2-AA16-5BA8088AC1FD}" srcOrd="0" destOrd="0" presId="urn:microsoft.com/office/officeart/2005/8/layout/arrow5"/>
    <dgm:cxn modelId="{18709858-FA65-4C10-94DA-DAEFFF403A85}" srcId="{A0E1AD07-12DD-486E-97FD-9D13B5578802}" destId="{AC1F06AE-0205-4F3A-ABD2-220A1134FC0F}" srcOrd="0" destOrd="0" parTransId="{06B75758-7474-4151-8BDC-0945257DBF2F}" sibTransId="{06AED40C-6CAB-45AC-AB77-4AC7B9FC4F19}"/>
    <dgm:cxn modelId="{6F7E3A86-E76D-4BA6-A332-616407AD9730}" type="presOf" srcId="{AC1F06AE-0205-4F3A-ABD2-220A1134FC0F}" destId="{34667B10-D97C-43F1-9E15-E2CA1A126611}" srcOrd="0" destOrd="0" presId="urn:microsoft.com/office/officeart/2005/8/layout/arrow5"/>
    <dgm:cxn modelId="{F3CAF08E-5B25-4D67-AE93-7B1BDD13BCE9}" srcId="{A0E1AD07-12DD-486E-97FD-9D13B5578802}" destId="{B34D7B54-DDB9-4808-AAE2-499A8E31E56A}" srcOrd="2" destOrd="0" parTransId="{A4455DA3-5C70-4A84-94B5-7D700A93D11B}" sibTransId="{A656A7E9-D63C-4819-B703-A1BFF0100AF3}"/>
    <dgm:cxn modelId="{DC37D7AE-2308-41FA-A81D-D39078D12B5B}" srcId="{A0E1AD07-12DD-486E-97FD-9D13B5578802}" destId="{155359CF-BA61-469A-BCFC-52414722EF50}" srcOrd="3" destOrd="0" parTransId="{0A2852F5-75C1-44B1-A677-C680A75A115B}" sibTransId="{276D047C-8479-4028-9213-A87435F09527}"/>
    <dgm:cxn modelId="{ED5F7AB6-1FF2-42D2-A3EE-E23BFF22360F}" srcId="{A0E1AD07-12DD-486E-97FD-9D13B5578802}" destId="{30DC7CC0-7450-46D7-924F-D5666BF5BA27}" srcOrd="1" destOrd="0" parTransId="{5E9FCFAF-E9B6-4CCD-8ECE-AC369364C8A7}" sibTransId="{F1963BD1-296F-44E4-BA12-91302C8786BB}"/>
    <dgm:cxn modelId="{E3D48DC9-D95B-4C49-A8FE-1AF7F6C37BE8}" type="presOf" srcId="{A0E1AD07-12DD-486E-97FD-9D13B5578802}" destId="{765D6E78-D645-4EB2-8949-CDED9C668512}" srcOrd="0" destOrd="0" presId="urn:microsoft.com/office/officeart/2005/8/layout/arrow5"/>
    <dgm:cxn modelId="{F17A18DA-9EAC-4382-AC2B-E627F69D9CC5}" type="presOf" srcId="{155359CF-BA61-469A-BCFC-52414722EF50}" destId="{82BAD6F2-DE29-462D-ABAD-9A3C6AFE6E34}" srcOrd="0" destOrd="0" presId="urn:microsoft.com/office/officeart/2005/8/layout/arrow5"/>
    <dgm:cxn modelId="{B755118F-06D6-4A54-97F3-79D31F4A5C75}" type="presParOf" srcId="{765D6E78-D645-4EB2-8949-CDED9C668512}" destId="{34667B10-D97C-43F1-9E15-E2CA1A126611}" srcOrd="0" destOrd="0" presId="urn:microsoft.com/office/officeart/2005/8/layout/arrow5"/>
    <dgm:cxn modelId="{FDEE8D6F-27FD-4C25-B202-CCDAAE21A003}" type="presParOf" srcId="{765D6E78-D645-4EB2-8949-CDED9C668512}" destId="{37FE1BDE-71A1-430C-BDD9-30743163540F}" srcOrd="1" destOrd="0" presId="urn:microsoft.com/office/officeart/2005/8/layout/arrow5"/>
    <dgm:cxn modelId="{9971BE01-B80C-4D3D-99CE-4B512EADC910}" type="presParOf" srcId="{765D6E78-D645-4EB2-8949-CDED9C668512}" destId="{D1F161A9-D778-48F2-AA16-5BA8088AC1FD}" srcOrd="2" destOrd="0" presId="urn:microsoft.com/office/officeart/2005/8/layout/arrow5"/>
    <dgm:cxn modelId="{295D36BF-1258-493C-B13A-94D88E6CD46B}" type="presParOf" srcId="{765D6E78-D645-4EB2-8949-CDED9C668512}" destId="{82BAD6F2-DE29-462D-ABAD-9A3C6AFE6E34}" srcOrd="3"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8EFF6-B07B-4D04-B5A8-825A4526EBFD}">
      <dsp:nvSpPr>
        <dsp:cNvPr id="0" name=""/>
        <dsp:cNvSpPr/>
      </dsp:nvSpPr>
      <dsp:spPr>
        <a:xfrm>
          <a:off x="0" y="0"/>
          <a:ext cx="71179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98AFC-BEC8-4D2F-806A-88FE47A8A643}">
      <dsp:nvSpPr>
        <dsp:cNvPr id="0" name=""/>
        <dsp:cNvSpPr/>
      </dsp:nvSpPr>
      <dsp:spPr>
        <a:xfrm>
          <a:off x="0" y="0"/>
          <a:ext cx="7117918"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The Covid-19 pandemic has caused enormous society and community crisis word widely. The impact of the Covid-19 has been studied. </a:t>
          </a:r>
          <a:endParaRPr lang="en-US" sz="2000" kern="1200"/>
        </a:p>
      </dsp:txBody>
      <dsp:txXfrm>
        <a:off x="0" y="0"/>
        <a:ext cx="7117918" cy="1289262"/>
      </dsp:txXfrm>
    </dsp:sp>
    <dsp:sp modelId="{16445F3A-F1FF-4B2A-ADD1-A75512FCF865}">
      <dsp:nvSpPr>
        <dsp:cNvPr id="0" name=""/>
        <dsp:cNvSpPr/>
      </dsp:nvSpPr>
      <dsp:spPr>
        <a:xfrm>
          <a:off x="0" y="1289262"/>
          <a:ext cx="7117918" cy="0"/>
        </a:xfrm>
        <a:prstGeom prst="line">
          <a:avLst/>
        </a:prstGeom>
        <a:solidFill>
          <a:schemeClr val="accent2">
            <a:hueOff val="-2685588"/>
            <a:satOff val="-4802"/>
            <a:lumOff val="7189"/>
            <a:alphaOff val="0"/>
          </a:schemeClr>
        </a:solidFill>
        <a:ln w="12700" cap="flat" cmpd="sng" algn="ctr">
          <a:solidFill>
            <a:schemeClr val="accent2">
              <a:hueOff val="-2685588"/>
              <a:satOff val="-4802"/>
              <a:lumOff val="71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7C5630-6CD1-486B-82E0-795AD96A5637}">
      <dsp:nvSpPr>
        <dsp:cNvPr id="0" name=""/>
        <dsp:cNvSpPr/>
      </dsp:nvSpPr>
      <dsp:spPr>
        <a:xfrm>
          <a:off x="0" y="1289262"/>
          <a:ext cx="7117918"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While the pandemic has been hitting harder on certain areas and communities. Obviously, those unequal impact implies that there are some other key factors behind which have impacted the community status differ from each other.</a:t>
          </a:r>
          <a:endParaRPr lang="en-US" sz="2000" kern="1200"/>
        </a:p>
      </dsp:txBody>
      <dsp:txXfrm>
        <a:off x="0" y="1289262"/>
        <a:ext cx="7117918" cy="1289262"/>
      </dsp:txXfrm>
    </dsp:sp>
    <dsp:sp modelId="{52F5061A-A9E5-427C-AA03-7AD6A0F3736E}">
      <dsp:nvSpPr>
        <dsp:cNvPr id="0" name=""/>
        <dsp:cNvSpPr/>
      </dsp:nvSpPr>
      <dsp:spPr>
        <a:xfrm>
          <a:off x="0" y="2578524"/>
          <a:ext cx="7117918" cy="0"/>
        </a:xfrm>
        <a:prstGeom prst="line">
          <a:avLst/>
        </a:prstGeom>
        <a:solidFill>
          <a:schemeClr val="accent2">
            <a:hueOff val="-5371177"/>
            <a:satOff val="-9605"/>
            <a:lumOff val="14379"/>
            <a:alphaOff val="0"/>
          </a:schemeClr>
        </a:solidFill>
        <a:ln w="12700" cap="flat" cmpd="sng" algn="ctr">
          <a:solidFill>
            <a:schemeClr val="accent2">
              <a:hueOff val="-5371177"/>
              <a:satOff val="-9605"/>
              <a:lumOff val="14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28D39-DE50-48C0-A6C2-03E53F1C818E}">
      <dsp:nvSpPr>
        <dsp:cNvPr id="0" name=""/>
        <dsp:cNvSpPr/>
      </dsp:nvSpPr>
      <dsp:spPr>
        <a:xfrm>
          <a:off x="0" y="2578524"/>
          <a:ext cx="7117918"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This project is focusing on visualising the factors, which impact status of hardest hit areas apart from Covid-19 pandemic, using decision tree machine learning algorithm. As no previous studies could be found to identify this area.</a:t>
          </a:r>
          <a:endParaRPr lang="en-US" sz="2000" kern="1200" dirty="0"/>
        </a:p>
      </dsp:txBody>
      <dsp:txXfrm>
        <a:off x="0" y="2578524"/>
        <a:ext cx="7117918" cy="1289262"/>
      </dsp:txXfrm>
    </dsp:sp>
    <dsp:sp modelId="{C30369F2-3A11-45DF-A963-27952CEBC64C}">
      <dsp:nvSpPr>
        <dsp:cNvPr id="0" name=""/>
        <dsp:cNvSpPr/>
      </dsp:nvSpPr>
      <dsp:spPr>
        <a:xfrm>
          <a:off x="0" y="3867786"/>
          <a:ext cx="7117918" cy="0"/>
        </a:xfrm>
        <a:prstGeom prst="line">
          <a:avLst/>
        </a:prstGeom>
        <a:solidFill>
          <a:schemeClr val="accent2">
            <a:hueOff val="-8056765"/>
            <a:satOff val="-14407"/>
            <a:lumOff val="21568"/>
            <a:alphaOff val="0"/>
          </a:schemeClr>
        </a:solidFill>
        <a:ln w="12700" cap="flat" cmpd="sng" algn="ctr">
          <a:solidFill>
            <a:schemeClr val="accent2">
              <a:hueOff val="-8056765"/>
              <a:satOff val="-14407"/>
              <a:lumOff val="215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8EDF0-8980-44A0-92F8-938C733DE807}">
      <dsp:nvSpPr>
        <dsp:cNvPr id="0" name=""/>
        <dsp:cNvSpPr/>
      </dsp:nvSpPr>
      <dsp:spPr>
        <a:xfrm>
          <a:off x="0" y="3867786"/>
          <a:ext cx="7117918"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The best way to exhibit Covid-19 data changes is statistical visualisation which can be used to help people discover and identify the hardest hit areas in time.</a:t>
          </a:r>
          <a:endParaRPr lang="en-US" sz="2000" kern="1200" dirty="0"/>
        </a:p>
      </dsp:txBody>
      <dsp:txXfrm>
        <a:off x="0" y="3867786"/>
        <a:ext cx="7117918" cy="1289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67B10-D97C-43F1-9E15-E2CA1A126611}">
      <dsp:nvSpPr>
        <dsp:cNvPr id="0" name=""/>
        <dsp:cNvSpPr/>
      </dsp:nvSpPr>
      <dsp:spPr>
        <a:xfrm>
          <a:off x="1753492" y="671"/>
          <a:ext cx="1735574" cy="1735574"/>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kern="1200"/>
            <a:t>Dataset 1 : Covid-19 </a:t>
          </a:r>
          <a:r>
            <a:rPr lang="en-GB" sz="1000" kern="1200"/>
            <a:t>Vulnerable Community Crosswalks </a:t>
          </a:r>
          <a:endParaRPr lang="en-US" sz="1000" kern="1200"/>
        </a:p>
      </dsp:txBody>
      <dsp:txXfrm>
        <a:off x="2187386" y="671"/>
        <a:ext cx="867787" cy="1431849"/>
      </dsp:txXfrm>
    </dsp:sp>
    <dsp:sp modelId="{37FE1BDE-71A1-430C-BDD9-30743163540F}">
      <dsp:nvSpPr>
        <dsp:cNvPr id="0" name=""/>
        <dsp:cNvSpPr/>
      </dsp:nvSpPr>
      <dsp:spPr>
        <a:xfrm rot="5400000">
          <a:off x="3060703" y="1307881"/>
          <a:ext cx="1735574" cy="1735574"/>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GB" sz="1000" kern="1200"/>
            <a:t>Dataset 2: Covid-19 Statistics</a:t>
          </a:r>
          <a:endParaRPr lang="en-US" sz="1000" kern="1200"/>
        </a:p>
      </dsp:txBody>
      <dsp:txXfrm rot="-5400000">
        <a:off x="3364428" y="1741775"/>
        <a:ext cx="1431849" cy="867787"/>
      </dsp:txXfrm>
    </dsp:sp>
    <dsp:sp modelId="{D1F161A9-D778-48F2-AA16-5BA8088AC1FD}">
      <dsp:nvSpPr>
        <dsp:cNvPr id="0" name=""/>
        <dsp:cNvSpPr/>
      </dsp:nvSpPr>
      <dsp:spPr>
        <a:xfrm rot="10800000">
          <a:off x="1753492" y="2615092"/>
          <a:ext cx="1735574" cy="1735574"/>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GB" sz="1000" kern="1200"/>
            <a:t>The CRISP-DM methodology</a:t>
          </a:r>
          <a:endParaRPr lang="en-US" sz="1000" kern="1200"/>
        </a:p>
      </dsp:txBody>
      <dsp:txXfrm rot="10800000">
        <a:off x="2187385" y="2918817"/>
        <a:ext cx="867787" cy="1431849"/>
      </dsp:txXfrm>
    </dsp:sp>
    <dsp:sp modelId="{82BAD6F2-DE29-462D-ABAD-9A3C6AFE6E34}">
      <dsp:nvSpPr>
        <dsp:cNvPr id="0" name=""/>
        <dsp:cNvSpPr/>
      </dsp:nvSpPr>
      <dsp:spPr>
        <a:xfrm rot="16200000">
          <a:off x="446282" y="1307881"/>
          <a:ext cx="1735574" cy="1735574"/>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GB" sz="1000" kern="1200"/>
            <a:t>ETL (Extract, Transform, Load) Pipeline</a:t>
          </a:r>
          <a:endParaRPr lang="en-US" sz="1000" kern="1200"/>
        </a:p>
      </dsp:txBody>
      <dsp:txXfrm rot="5400000">
        <a:off x="446282" y="1741774"/>
        <a:ext cx="1431849" cy="8677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12/12/22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95578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12/12/22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07907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12/12/22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6130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12/12/22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6400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12/12/22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962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12/12/22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5423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12/12/22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4694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12/12/22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077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12/12/22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8602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12/12/22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87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12/12/22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9100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12/12/22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980379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9" r:id="rId6"/>
    <p:sldLayoutId id="2147483704" r:id="rId7"/>
    <p:sldLayoutId id="2147483705" r:id="rId8"/>
    <p:sldLayoutId id="2147483706" r:id="rId9"/>
    <p:sldLayoutId id="2147483708" r:id="rId10"/>
    <p:sldLayoutId id="214748370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4.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11" Type="http://schemas.openxmlformats.org/officeDocument/2006/relationships/image" Target="../media/image2.png"/><Relationship Id="rId5" Type="http://schemas.openxmlformats.org/officeDocument/2006/relationships/diagramLayout" Target="../diagrams/layout2.xml"/><Relationship Id="rId10" Type="http://schemas.openxmlformats.org/officeDocument/2006/relationships/image" Target="../media/image4.png"/><Relationship Id="rId4" Type="http://schemas.openxmlformats.org/officeDocument/2006/relationships/diagramData" Target="../diagrams/data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7050A3-B1DE-4865-BAE7-B35015408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401EF1-C054-4118-87E7-1621168AD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71CA8E7-5E56-5705-842C-0724A14297B2}"/>
              </a:ext>
            </a:extLst>
          </p:cNvPr>
          <p:cNvSpPr>
            <a:spLocks noGrp="1"/>
          </p:cNvSpPr>
          <p:nvPr>
            <p:ph type="ctrTitle"/>
          </p:nvPr>
        </p:nvSpPr>
        <p:spPr>
          <a:xfrm>
            <a:off x="777239" y="1122363"/>
            <a:ext cx="5047488" cy="2387600"/>
          </a:xfrm>
        </p:spPr>
        <p:txBody>
          <a:bodyPr>
            <a:normAutofit/>
          </a:bodyPr>
          <a:lstStyle/>
          <a:p>
            <a:pPr algn="l"/>
            <a:r>
              <a:rPr lang="en-IE" dirty="0"/>
              <a:t>Team C</a:t>
            </a:r>
            <a:br>
              <a:rPr lang="en-IE" dirty="0"/>
            </a:br>
            <a:r>
              <a:rPr lang="en-IE" dirty="0"/>
              <a:t>Min Chen, Jia Lin</a:t>
            </a:r>
          </a:p>
        </p:txBody>
      </p:sp>
      <p:sp>
        <p:nvSpPr>
          <p:cNvPr id="3" name="Subtitle 2">
            <a:extLst>
              <a:ext uri="{FF2B5EF4-FFF2-40B4-BE49-F238E27FC236}">
                <a16:creationId xmlns:a16="http://schemas.microsoft.com/office/drawing/2014/main" id="{F5BB8175-4D77-AD22-9622-E6B34F38E0DB}"/>
              </a:ext>
            </a:extLst>
          </p:cNvPr>
          <p:cNvSpPr>
            <a:spLocks noGrp="1"/>
          </p:cNvSpPr>
          <p:nvPr>
            <p:ph type="subTitle" idx="1"/>
          </p:nvPr>
        </p:nvSpPr>
        <p:spPr>
          <a:xfrm>
            <a:off x="777239" y="3602038"/>
            <a:ext cx="5047488" cy="1655762"/>
          </a:xfrm>
        </p:spPr>
        <p:txBody>
          <a:bodyPr>
            <a:normAutofit/>
          </a:bodyPr>
          <a:lstStyle/>
          <a:p>
            <a:pPr algn="l"/>
            <a:r>
              <a:rPr lang="en-IE" dirty="0"/>
              <a:t>A Visual Analysis on the Impact of Covid-19 on Hardest Hit Areas Using Machine Learning Algorithm</a:t>
            </a:r>
          </a:p>
          <a:p>
            <a:pPr algn="l"/>
            <a:endParaRPr lang="en-IE" dirty="0"/>
          </a:p>
        </p:txBody>
      </p:sp>
      <p:grpSp>
        <p:nvGrpSpPr>
          <p:cNvPr id="20" name="decorative circles">
            <a:extLst>
              <a:ext uri="{FF2B5EF4-FFF2-40B4-BE49-F238E27FC236}">
                <a16:creationId xmlns:a16="http://schemas.microsoft.com/office/drawing/2014/main" id="{499E7689-E646-4066-9AD0-62F46B462A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21" name="Oval 20">
              <a:extLst>
                <a:ext uri="{FF2B5EF4-FFF2-40B4-BE49-F238E27FC236}">
                  <a16:creationId xmlns:a16="http://schemas.microsoft.com/office/drawing/2014/main" id="{8AFEBC98-1CAB-474C-8458-BEB70D8FB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C1741FF-E9EA-44E7-90AD-0009B23D9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41A188E-5A43-4269-BD7A-89A6C8F39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6BB9FB-66A8-4DC7-BE6D-04F08DFF1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9D76882-E899-4E4C-8818-FDEA473A7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The colorful explosion of powder on a black background">
            <a:extLst>
              <a:ext uri="{FF2B5EF4-FFF2-40B4-BE49-F238E27FC236}">
                <a16:creationId xmlns:a16="http://schemas.microsoft.com/office/drawing/2014/main" id="{3D93D2B9-785B-8371-3A10-4DD05E0D1F2C}"/>
              </a:ext>
            </a:extLst>
          </p:cNvPr>
          <p:cNvPicPr>
            <a:picLocks noChangeAspect="1"/>
          </p:cNvPicPr>
          <p:nvPr/>
        </p:nvPicPr>
        <p:blipFill rotWithShape="1">
          <a:blip r:embed="rId4"/>
          <a:srcRect l="22400" r="9976"/>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pic>
        <p:nvPicPr>
          <p:cNvPr id="59" name="Audio 58">
            <a:hlinkClick r:id="" action="ppaction://media"/>
            <a:extLst>
              <a:ext uri="{FF2B5EF4-FFF2-40B4-BE49-F238E27FC236}">
                <a16:creationId xmlns:a16="http://schemas.microsoft.com/office/drawing/2014/main" id="{EE5D789E-D527-55B4-820B-D7DA5910EC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
        <p:nvSpPr>
          <p:cNvPr id="5" name="TextBox 4">
            <a:extLst>
              <a:ext uri="{FF2B5EF4-FFF2-40B4-BE49-F238E27FC236}">
                <a16:creationId xmlns:a16="http://schemas.microsoft.com/office/drawing/2014/main" id="{E9A85EDD-F44D-916E-3619-9B3609423074}"/>
              </a:ext>
            </a:extLst>
          </p:cNvPr>
          <p:cNvSpPr txBox="1"/>
          <p:nvPr/>
        </p:nvSpPr>
        <p:spPr>
          <a:xfrm>
            <a:off x="777239" y="5286236"/>
            <a:ext cx="5453468" cy="369332"/>
          </a:xfrm>
          <a:prstGeom prst="rect">
            <a:avLst/>
          </a:prstGeom>
          <a:noFill/>
        </p:spPr>
        <p:txBody>
          <a:bodyPr wrap="square" rtlCol="0">
            <a:spAutoFit/>
          </a:bodyPr>
          <a:lstStyle/>
          <a:p>
            <a:r>
              <a:rPr lang="en-US" dirty="0"/>
              <a:t>Student No.:  Min Chen: x19205040, Jia Lin: x22117644</a:t>
            </a:r>
          </a:p>
        </p:txBody>
      </p:sp>
    </p:spTree>
    <p:extLst>
      <p:ext uri="{BB962C8B-B14F-4D97-AF65-F5344CB8AC3E}">
        <p14:creationId xmlns:p14="http://schemas.microsoft.com/office/powerpoint/2010/main" val="697923304"/>
      </p:ext>
    </p:extLst>
  </p:cSld>
  <p:clrMapOvr>
    <a:masterClrMapping/>
  </p:clrMapOvr>
  <mc:AlternateContent xmlns:mc="http://schemas.openxmlformats.org/markup-compatibility/2006" xmlns:p14="http://schemas.microsoft.com/office/powerpoint/2010/main">
    <mc:Choice Requires="p14">
      <p:transition spd="slow" p14:dur="2000" advTm="18706"/>
    </mc:Choice>
    <mc:Fallback xmlns="">
      <p:transition spd="slow" advTm="18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9"/>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map&#10;&#10;Description automatically generated">
            <a:extLst>
              <a:ext uri="{FF2B5EF4-FFF2-40B4-BE49-F238E27FC236}">
                <a16:creationId xmlns:a16="http://schemas.microsoft.com/office/drawing/2014/main" id="{E27E24B5-ABF9-20AF-3AA6-B6A67DDECB4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4280" y="572557"/>
            <a:ext cx="10671853" cy="5201709"/>
          </a:xfrm>
        </p:spPr>
      </p:pic>
      <p:pic>
        <p:nvPicPr>
          <p:cNvPr id="7" name="Audio 6">
            <a:hlinkClick r:id="" action="ppaction://media"/>
            <a:extLst>
              <a:ext uri="{FF2B5EF4-FFF2-40B4-BE49-F238E27FC236}">
                <a16:creationId xmlns:a16="http://schemas.microsoft.com/office/drawing/2014/main" id="{5F2F65F9-DEE2-69E0-D63F-6862A12FE2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58647564"/>
      </p:ext>
    </p:extLst>
  </p:cSld>
  <p:clrMapOvr>
    <a:masterClrMapping/>
  </p:clrMapOvr>
  <mc:AlternateContent xmlns:mc="http://schemas.openxmlformats.org/markup-compatibility/2006" xmlns:p14="http://schemas.microsoft.com/office/powerpoint/2010/main">
    <mc:Choice Requires="p14">
      <p:transition spd="slow" p14:dur="2000" advTm="36608"/>
    </mc:Choice>
    <mc:Fallback xmlns="">
      <p:transition spd="slow" advTm="36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CC6C-8BB3-61C0-C2E1-B0432C7C3E5F}"/>
              </a:ext>
            </a:extLst>
          </p:cNvPr>
          <p:cNvSpPr>
            <a:spLocks noGrp="1"/>
          </p:cNvSpPr>
          <p:nvPr>
            <p:ph type="title"/>
          </p:nvPr>
        </p:nvSpPr>
        <p:spPr/>
        <p:txBody>
          <a:bodyPr/>
          <a:lstStyle/>
          <a:p>
            <a:r>
              <a:rPr lang="en-US" dirty="0"/>
              <a:t>Conclusion and Future Work</a:t>
            </a:r>
          </a:p>
        </p:txBody>
      </p:sp>
      <p:sp>
        <p:nvSpPr>
          <p:cNvPr id="3" name="Content Placeholder 2">
            <a:extLst>
              <a:ext uri="{FF2B5EF4-FFF2-40B4-BE49-F238E27FC236}">
                <a16:creationId xmlns:a16="http://schemas.microsoft.com/office/drawing/2014/main" id="{85E6717B-95EF-F6E1-8B92-5B126ECC6F18}"/>
              </a:ext>
            </a:extLst>
          </p:cNvPr>
          <p:cNvSpPr>
            <a:spLocks noGrp="1"/>
          </p:cNvSpPr>
          <p:nvPr>
            <p:ph idx="1"/>
          </p:nvPr>
        </p:nvSpPr>
        <p:spPr>
          <a:xfrm>
            <a:off x="739833" y="1802765"/>
            <a:ext cx="10659110" cy="4026535"/>
          </a:xfrm>
        </p:spPr>
        <p:txBody>
          <a:bodyPr/>
          <a:lstStyle/>
          <a:p>
            <a:pPr algn="just"/>
            <a:r>
              <a:rPr lang="en-IE" sz="2400" dirty="0"/>
              <a:t>Decision tree Machine Learning analysis helped us discovered that the status of hardest hit area by the pandemic is highly associated with low-income, rural area, and tribal community, as well as poverty percentage of those areas.</a:t>
            </a:r>
          </a:p>
          <a:p>
            <a:pPr marL="0" indent="0">
              <a:buNone/>
            </a:pPr>
            <a:endParaRPr lang="en-US" sz="2400" dirty="0"/>
          </a:p>
          <a:p>
            <a:pPr algn="just"/>
            <a:r>
              <a:rPr lang="en-US" sz="2400" dirty="0"/>
              <a:t>The authors would like to make further research on the hardest hit area and the impact factors using other Machine Learning Algorithms. </a:t>
            </a:r>
          </a:p>
          <a:p>
            <a:pPr marL="0" indent="0" algn="just">
              <a:buNone/>
            </a:pPr>
            <a:endParaRPr lang="en-US" sz="2400" dirty="0"/>
          </a:p>
          <a:p>
            <a:pPr algn="just"/>
            <a:r>
              <a:rPr lang="en-US" sz="2400" dirty="0"/>
              <a:t>And the authors would like to develop a more detailed dashboard to present the pandemic situation and make our contributions to support vulnerable communities.</a:t>
            </a:r>
          </a:p>
          <a:p>
            <a:endParaRPr lang="en-US" dirty="0"/>
          </a:p>
        </p:txBody>
      </p:sp>
      <p:pic>
        <p:nvPicPr>
          <p:cNvPr id="4" name="Audio 3">
            <a:hlinkClick r:id="" action="ppaction://media"/>
            <a:extLst>
              <a:ext uri="{FF2B5EF4-FFF2-40B4-BE49-F238E27FC236}">
                <a16:creationId xmlns:a16="http://schemas.microsoft.com/office/drawing/2014/main" id="{7BBD8C07-BB0B-EA6B-015E-566E7924F8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2157439"/>
      </p:ext>
    </p:extLst>
  </p:cSld>
  <p:clrMapOvr>
    <a:masterClrMapping/>
  </p:clrMapOvr>
  <mc:AlternateContent xmlns:mc="http://schemas.openxmlformats.org/markup-compatibility/2006">
    <mc:Choice xmlns:p14="http://schemas.microsoft.com/office/powerpoint/2010/main" Requires="p14">
      <p:transition spd="slow" p14:dur="2000" advTm="53994"/>
    </mc:Choice>
    <mc:Fallback>
      <p:transition spd="slow" advTm="53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C958-C6D6-F105-3B11-E7C86DA38046}"/>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9AEC236-5B79-69D1-D837-6DCAA03B9277}"/>
              </a:ext>
            </a:extLst>
          </p:cNvPr>
          <p:cNvSpPr>
            <a:spLocks noGrp="1"/>
          </p:cNvSpPr>
          <p:nvPr>
            <p:ph type="subTitle" idx="1"/>
          </p:nvPr>
        </p:nvSpPr>
        <p:spPr/>
        <p:txBody>
          <a:bodyPr/>
          <a:lstStyle/>
          <a:p>
            <a:endParaRPr lang="en-US" dirty="0"/>
          </a:p>
          <a:p>
            <a:r>
              <a:rPr lang="en-US" dirty="0"/>
              <a:t>Team C: Min Chen x19205040, Jia Lin x22117644</a:t>
            </a:r>
          </a:p>
          <a:p>
            <a:endParaRPr lang="en-US" dirty="0"/>
          </a:p>
        </p:txBody>
      </p:sp>
      <p:pic>
        <p:nvPicPr>
          <p:cNvPr id="5" name="Audio 4">
            <a:hlinkClick r:id="" action="ppaction://media"/>
            <a:extLst>
              <a:ext uri="{FF2B5EF4-FFF2-40B4-BE49-F238E27FC236}">
                <a16:creationId xmlns:a16="http://schemas.microsoft.com/office/drawing/2014/main" id="{146BE47C-5616-2AE5-5678-8AEFB68440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09587692"/>
      </p:ext>
    </p:extLst>
  </p:cSld>
  <p:clrMapOvr>
    <a:masterClrMapping/>
  </p:clrMapOvr>
  <mc:AlternateContent xmlns:mc="http://schemas.openxmlformats.org/markup-compatibility/2006" xmlns:p14="http://schemas.microsoft.com/office/powerpoint/2010/main">
    <mc:Choice Requires="p14">
      <p:transition spd="slow" p14:dur="2000" advTm="4234"/>
    </mc:Choice>
    <mc:Fallback xmlns="">
      <p:transition spd="slow" advTm="4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F04E643-524A-42D5-C9FD-3BA3440C0FB6}"/>
              </a:ext>
            </a:extLst>
          </p:cNvPr>
          <p:cNvSpPr>
            <a:spLocks noGrp="1"/>
          </p:cNvSpPr>
          <p:nvPr>
            <p:ph type="title"/>
          </p:nvPr>
        </p:nvSpPr>
        <p:spPr>
          <a:xfrm>
            <a:off x="770878" y="952022"/>
            <a:ext cx="2862591" cy="5157049"/>
          </a:xfrm>
        </p:spPr>
        <p:txBody>
          <a:bodyPr anchor="ctr">
            <a:normAutofit/>
          </a:bodyPr>
          <a:lstStyle/>
          <a:p>
            <a:r>
              <a:rPr lang="en-IE" sz="4100"/>
              <a:t>                   Introdcution</a:t>
            </a:r>
          </a:p>
        </p:txBody>
      </p:sp>
      <p:graphicFrame>
        <p:nvGraphicFramePr>
          <p:cNvPr id="59" name="Content Placeholder 2">
            <a:extLst>
              <a:ext uri="{FF2B5EF4-FFF2-40B4-BE49-F238E27FC236}">
                <a16:creationId xmlns:a16="http://schemas.microsoft.com/office/drawing/2014/main" id="{2319750A-4DAD-1FC4-60FB-F5F9DCFB9CEB}"/>
              </a:ext>
            </a:extLst>
          </p:cNvPr>
          <p:cNvGraphicFramePr>
            <a:graphicFrameLocks noGrp="1"/>
          </p:cNvGraphicFramePr>
          <p:nvPr>
            <p:ph idx="1"/>
            <p:extLst>
              <p:ext uri="{D42A27DB-BD31-4B8C-83A1-F6EECF244321}">
                <p14:modId xmlns:p14="http://schemas.microsoft.com/office/powerpoint/2010/main" val="2087949470"/>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2" name="Audio 61">
            <a:hlinkClick r:id="" action="ppaction://media"/>
            <a:extLst>
              <a:ext uri="{FF2B5EF4-FFF2-40B4-BE49-F238E27FC236}">
                <a16:creationId xmlns:a16="http://schemas.microsoft.com/office/drawing/2014/main" id="{97F82F1D-9783-9DF7-5E22-CEAB60F9F6E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83251"/>
      </p:ext>
    </p:extLst>
  </p:cSld>
  <p:clrMapOvr>
    <a:masterClrMapping/>
  </p:clrMapOvr>
  <mc:AlternateContent xmlns:mc="http://schemas.openxmlformats.org/markup-compatibility/2006" xmlns:p14="http://schemas.microsoft.com/office/powerpoint/2010/main">
    <mc:Choice Requires="p14">
      <p:transition spd="slow" p14:dur="2000" advTm="64965"/>
    </mc:Choice>
    <mc:Fallback xmlns="">
      <p:transition spd="slow" advTm="64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380E-DFA4-D25C-0FEF-6D6A5AD1F41B}"/>
              </a:ext>
            </a:extLst>
          </p:cNvPr>
          <p:cNvSpPr>
            <a:spLocks noGrp="1"/>
          </p:cNvSpPr>
          <p:nvPr>
            <p:ph type="title"/>
          </p:nvPr>
        </p:nvSpPr>
        <p:spPr/>
        <p:txBody>
          <a:bodyPr/>
          <a:lstStyle/>
          <a:p>
            <a:r>
              <a:rPr lang="en-IE"/>
              <a:t>Datasets and Methodology</a:t>
            </a:r>
            <a:endParaRPr lang="en-IE" dirty="0"/>
          </a:p>
        </p:txBody>
      </p:sp>
      <p:graphicFrame>
        <p:nvGraphicFramePr>
          <p:cNvPr id="1028" name="Content Placeholder 2">
            <a:extLst>
              <a:ext uri="{FF2B5EF4-FFF2-40B4-BE49-F238E27FC236}">
                <a16:creationId xmlns:a16="http://schemas.microsoft.com/office/drawing/2014/main" id="{9E4BF541-E7D4-3B88-927B-A21A7F857395}"/>
              </a:ext>
            </a:extLst>
          </p:cNvPr>
          <p:cNvGraphicFramePr>
            <a:graphicFrameLocks noGrp="1"/>
          </p:cNvGraphicFramePr>
          <p:nvPr>
            <p:ph sz="half" idx="1"/>
          </p:nvPr>
        </p:nvGraphicFramePr>
        <p:xfrm>
          <a:off x="777240" y="1825625"/>
          <a:ext cx="524256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a:extLst>
              <a:ext uri="{FF2B5EF4-FFF2-40B4-BE49-F238E27FC236}">
                <a16:creationId xmlns:a16="http://schemas.microsoft.com/office/drawing/2014/main" id="{33FA0B25-AFAD-7FDC-CBFC-4133C9253CCA}"/>
              </a:ext>
            </a:extLst>
          </p:cNvPr>
          <p:cNvPicPr>
            <a:picLocks noGrp="1" noChangeAspect="1" noChangeArrowheads="1"/>
          </p:cNvPicPr>
          <p:nvPr>
            <p:ph sz="half" idx="2"/>
          </p:nvPr>
        </p:nvPicPr>
        <p:blipFill>
          <a:blip r:embed="rId9">
            <a:extLst>
              <a:ext uri="{28A0092B-C50C-407E-A947-70E740481C1C}">
                <a14:useLocalDpi xmlns:a14="http://schemas.microsoft.com/office/drawing/2010/main" val="0"/>
              </a:ext>
            </a:extLst>
          </a:blip>
          <a:srcRect/>
          <a:stretch>
            <a:fillRect/>
          </a:stretch>
        </p:blipFill>
        <p:spPr bwMode="auto">
          <a:xfrm>
            <a:off x="6706841" y="2243499"/>
            <a:ext cx="4581525" cy="800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CA2993A-4FA6-CF70-F697-CA51E3882356}"/>
              </a:ext>
            </a:extLst>
          </p:cNvPr>
          <p:cNvPicPr>
            <a:picLocks noChangeAspect="1"/>
          </p:cNvPicPr>
          <p:nvPr/>
        </p:nvPicPr>
        <p:blipFill>
          <a:blip r:embed="rId10"/>
          <a:stretch>
            <a:fillRect/>
          </a:stretch>
        </p:blipFill>
        <p:spPr>
          <a:xfrm>
            <a:off x="6172202" y="3814402"/>
            <a:ext cx="3530781" cy="1638384"/>
          </a:xfrm>
          <a:prstGeom prst="rect">
            <a:avLst/>
          </a:prstGeom>
        </p:spPr>
      </p:pic>
      <p:pic>
        <p:nvPicPr>
          <p:cNvPr id="28" name="Audio 27">
            <a:hlinkClick r:id="" action="ppaction://media"/>
            <a:extLst>
              <a:ext uri="{FF2B5EF4-FFF2-40B4-BE49-F238E27FC236}">
                <a16:creationId xmlns:a16="http://schemas.microsoft.com/office/drawing/2014/main" id="{ABE66A2B-2FEF-7ACE-F9DA-21E736CC6D8D}"/>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09953177"/>
      </p:ext>
    </p:extLst>
  </p:cSld>
  <p:clrMapOvr>
    <a:masterClrMapping/>
  </p:clrMapOvr>
  <mc:AlternateContent xmlns:mc="http://schemas.openxmlformats.org/markup-compatibility/2006" xmlns:p14="http://schemas.microsoft.com/office/powerpoint/2010/main">
    <mc:Choice Requires="p14">
      <p:transition spd="slow" p14:dur="2000" advTm="46982"/>
    </mc:Choice>
    <mc:Fallback xmlns="">
      <p:transition spd="slow" advTm="4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4" name="Rectangle 2123">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6" name="Rectangle 2125">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12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129" name="Oval 2128">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Oval 2129">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Oval 2130">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2" name="Oval 2131">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Oval 2132">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4" name="Oval 2133">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5" name="Oval 2134">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6" name="Oval 2135">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7" name="Oval 2136">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8" name="Oval 2137">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9" name="Freeform: Shape 2138">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140" name="Freeform: Shape 2139">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141" name="Freeform: Shape 2140">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142" name="Oval 2141">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43" name="Freeform: Shape 2142">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145" name="Rectangle 2144">
            <a:extLst>
              <a:ext uri="{FF2B5EF4-FFF2-40B4-BE49-F238E27FC236}">
                <a16:creationId xmlns:a16="http://schemas.microsoft.com/office/drawing/2014/main" id="{5B87A0C9-A217-4BF6-9142-AE0655711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7" name="Rectangle 2146">
            <a:extLst>
              <a:ext uri="{FF2B5EF4-FFF2-40B4-BE49-F238E27FC236}">
                <a16:creationId xmlns:a16="http://schemas.microsoft.com/office/drawing/2014/main" id="{D0B4DB25-E5FF-4E57-AD7E-3445A20CF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149" name="decorative circles">
            <a:extLst>
              <a:ext uri="{FF2B5EF4-FFF2-40B4-BE49-F238E27FC236}">
                <a16:creationId xmlns:a16="http://schemas.microsoft.com/office/drawing/2014/main" id="{7C3A2A36-5A95-4B17-8AB2-F408D3FFCF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8662" y="310026"/>
            <a:ext cx="1902995" cy="6016634"/>
            <a:chOff x="7098662" y="310026"/>
            <a:chExt cx="1902995" cy="6016634"/>
          </a:xfrm>
        </p:grpSpPr>
        <p:sp>
          <p:nvSpPr>
            <p:cNvPr id="2150" name="Oval 2149">
              <a:extLst>
                <a:ext uri="{FF2B5EF4-FFF2-40B4-BE49-F238E27FC236}">
                  <a16:creationId xmlns:a16="http://schemas.microsoft.com/office/drawing/2014/main" id="{BD4EDADB-BF48-416B-BF28-54FDEC73C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08370" y="6020880"/>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1" name="Oval 2150">
              <a:extLst>
                <a:ext uri="{FF2B5EF4-FFF2-40B4-BE49-F238E27FC236}">
                  <a16:creationId xmlns:a16="http://schemas.microsoft.com/office/drawing/2014/main" id="{859C43BB-22FD-443F-9005-D49E36E2D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98662" y="578700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 name="Oval 2151">
              <a:extLst>
                <a:ext uri="{FF2B5EF4-FFF2-40B4-BE49-F238E27FC236}">
                  <a16:creationId xmlns:a16="http://schemas.microsoft.com/office/drawing/2014/main" id="{106A992A-AE04-446D-A5C0-FBAC87842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08481" y="310026"/>
              <a:ext cx="226735" cy="226735"/>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3" name="Oval 2152">
              <a:extLst>
                <a:ext uri="{FF2B5EF4-FFF2-40B4-BE49-F238E27FC236}">
                  <a16:creationId xmlns:a16="http://schemas.microsoft.com/office/drawing/2014/main" id="{61EC5C1C-D57A-4381-BC98-659491187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35216" y="735547"/>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55" name="Oval 3">
            <a:extLst>
              <a:ext uri="{FF2B5EF4-FFF2-40B4-BE49-F238E27FC236}">
                <a16:creationId xmlns:a16="http://schemas.microsoft.com/office/drawing/2014/main" id="{13EB5962-23A4-45D9-A60C-2871274E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310" y="284085"/>
            <a:ext cx="1571298" cy="157129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7" name="Graphic 2156">
            <a:extLst>
              <a:ext uri="{FF2B5EF4-FFF2-40B4-BE49-F238E27FC236}">
                <a16:creationId xmlns:a16="http://schemas.microsoft.com/office/drawing/2014/main" id="{CD8F8943-AC41-4DDB-89A9-D4C4D19AF5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3925" y="286187"/>
            <a:ext cx="1571299" cy="1571299"/>
          </a:xfrm>
          <a:prstGeom prst="rect">
            <a:avLst/>
          </a:prstGeom>
        </p:spPr>
      </p:pic>
      <p:sp>
        <p:nvSpPr>
          <p:cNvPr id="2058" name="Content Placeholder 2057">
            <a:extLst>
              <a:ext uri="{FF2B5EF4-FFF2-40B4-BE49-F238E27FC236}">
                <a16:creationId xmlns:a16="http://schemas.microsoft.com/office/drawing/2014/main" id="{1F450243-7C7B-044F-8888-87F7F4BA1196}"/>
              </a:ext>
            </a:extLst>
          </p:cNvPr>
          <p:cNvSpPr>
            <a:spLocks noGrp="1"/>
          </p:cNvSpPr>
          <p:nvPr>
            <p:ph sz="half" idx="1"/>
          </p:nvPr>
        </p:nvSpPr>
        <p:spPr>
          <a:xfrm>
            <a:off x="777240" y="3428999"/>
            <a:ext cx="5049402" cy="2747963"/>
          </a:xfrm>
        </p:spPr>
        <p:txBody>
          <a:bodyPr vert="horz" lIns="91440" tIns="45720" rIns="91440" bIns="45720" rtlCol="0" anchor="t">
            <a:normAutofit/>
          </a:bodyPr>
          <a:lstStyle/>
          <a:p>
            <a:r>
              <a:rPr lang="en-US" sz="1800" dirty="0"/>
              <a:t>Apart from the pandemic, is status of HHA also determined by </a:t>
            </a:r>
            <a:r>
              <a:rPr lang="en-GB" sz="1800" dirty="0"/>
              <a:t>rural area, or tribal community, low income, and poverty, as well as poverty percentage?</a:t>
            </a:r>
            <a:endParaRPr lang="en-US" sz="1800" dirty="0"/>
          </a:p>
          <a:p>
            <a:endParaRPr lang="en-US" sz="1800" dirty="0"/>
          </a:p>
          <a:p>
            <a:r>
              <a:rPr lang="en-US" sz="1800" dirty="0"/>
              <a:t>Decision Tree ML algorithm has been chosen to identify the question.</a:t>
            </a:r>
          </a:p>
        </p:txBody>
      </p:sp>
      <p:pic>
        <p:nvPicPr>
          <p:cNvPr id="2050" name="Picture 2">
            <a:extLst>
              <a:ext uri="{FF2B5EF4-FFF2-40B4-BE49-F238E27FC236}">
                <a16:creationId xmlns:a16="http://schemas.microsoft.com/office/drawing/2014/main" id="{01AEBD64-47C2-73D5-D908-F025023972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024" r="20285"/>
          <a:stretch/>
        </p:blipFill>
        <p:spPr bwMode="auto">
          <a:xfrm>
            <a:off x="6600835" y="1889777"/>
            <a:ext cx="3643375" cy="3643375"/>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DA900698-D52E-3CF3-BACE-EF03305006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244" r="28506"/>
          <a:stretch/>
        </p:blipFill>
        <p:spPr bwMode="auto">
          <a:xfrm>
            <a:off x="9676394" y="433214"/>
            <a:ext cx="2255677" cy="22556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CCF3A938-4613-F70D-FC90-D752D43A1361}"/>
              </a:ext>
            </a:extLst>
          </p:cNvPr>
          <p:cNvPicPr>
            <a:picLocks noGrp="1" noChangeAspect="1" noChangeArrowheads="1"/>
          </p:cNvPicPr>
          <p:nvPr>
            <p:ph sz="half" idx="2"/>
          </p:nvPr>
        </p:nvPicPr>
        <p:blipFill rotWithShape="1">
          <a:blip r:embed="rId8">
            <a:extLst>
              <a:ext uri="{28A0092B-C50C-407E-A947-70E740481C1C}">
                <a14:useLocalDpi xmlns:a14="http://schemas.microsoft.com/office/drawing/2010/main" val="0"/>
              </a:ext>
            </a:extLst>
          </a:blip>
          <a:srcRect l="5205" r="24301" b="-3"/>
          <a:stretch/>
        </p:blipFill>
        <p:spPr bwMode="auto">
          <a:xfrm>
            <a:off x="9941494" y="4420665"/>
            <a:ext cx="1990577" cy="1990577"/>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DE17D0-D575-EE5D-25C6-7FD3B0EBAC76}"/>
              </a:ext>
            </a:extLst>
          </p:cNvPr>
          <p:cNvSpPr>
            <a:spLocks noGrp="1"/>
          </p:cNvSpPr>
          <p:nvPr>
            <p:ph type="title"/>
          </p:nvPr>
        </p:nvSpPr>
        <p:spPr>
          <a:xfrm>
            <a:off x="922024" y="-1626235"/>
            <a:ext cx="10659110" cy="1325563"/>
          </a:xfrm>
        </p:spPr>
        <p:txBody>
          <a:bodyPr/>
          <a:lstStyle/>
          <a:p>
            <a:r>
              <a:rPr lang="en-IE" dirty="0"/>
              <a:t>Data processing and Modelling</a:t>
            </a:r>
          </a:p>
        </p:txBody>
      </p:sp>
      <p:pic>
        <p:nvPicPr>
          <p:cNvPr id="25" name="Audio 24">
            <a:hlinkClick r:id="" action="ppaction://media"/>
            <a:extLst>
              <a:ext uri="{FF2B5EF4-FFF2-40B4-BE49-F238E27FC236}">
                <a16:creationId xmlns:a16="http://schemas.microsoft.com/office/drawing/2014/main" id="{0641B116-2DE7-C680-E2FD-AE96848570B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71223762"/>
      </p:ext>
    </p:extLst>
  </p:cSld>
  <p:clrMapOvr>
    <a:masterClrMapping/>
  </p:clrMapOvr>
  <mc:AlternateContent xmlns:mc="http://schemas.openxmlformats.org/markup-compatibility/2006" xmlns:p14="http://schemas.microsoft.com/office/powerpoint/2010/main">
    <mc:Choice Requires="p14">
      <p:transition spd="slow" p14:dur="2000" advTm="30493"/>
    </mc:Choice>
    <mc:Fallback xmlns="">
      <p:transition spd="slow" advTm="30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5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5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87"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88" name="Oval 15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5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5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5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5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6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6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6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6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6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Shape 16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99" name="Freeform: Shape 16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0" name="Freeform: Shape 16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01" name="Oval 16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2" name="Freeform: Shape 16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03" name="Rectangle 171">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173">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E4AC799-1C8B-B07D-0163-D2C9BD8A07F7}"/>
              </a:ext>
            </a:extLst>
          </p:cNvPr>
          <p:cNvSpPr>
            <a:spLocks noGrp="1"/>
          </p:cNvSpPr>
          <p:nvPr>
            <p:ph type="title"/>
          </p:nvPr>
        </p:nvSpPr>
        <p:spPr>
          <a:xfrm>
            <a:off x="777239" y="1122363"/>
            <a:ext cx="5047488" cy="2387600"/>
          </a:xfrm>
        </p:spPr>
        <p:txBody>
          <a:bodyPr vert="horz" lIns="91440" tIns="45720" rIns="91440" bIns="45720" rtlCol="0" anchor="b">
            <a:normAutofit/>
          </a:bodyPr>
          <a:lstStyle/>
          <a:p>
            <a:r>
              <a:rPr lang="en-US"/>
              <a:t>Decision Tree Model 87.65% Accuracy</a:t>
            </a:r>
          </a:p>
        </p:txBody>
      </p:sp>
      <p:grpSp>
        <p:nvGrpSpPr>
          <p:cNvPr id="205"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206" name="Oval 176">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177">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178">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179">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180">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E6B0028-9D92-448E-10F7-547DE9BE00E7}"/>
              </a:ext>
            </a:extLst>
          </p:cNvPr>
          <p:cNvPicPr>
            <a:picLocks noChangeAspect="1"/>
          </p:cNvPicPr>
          <p:nvPr/>
        </p:nvPicPr>
        <p:blipFill rotWithShape="1">
          <a:blip r:embed="rId4"/>
          <a:srcRect l="28891" r="2360"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18" name="Audio 17">
            <a:hlinkClick r:id="" action="ppaction://media"/>
            <a:extLst>
              <a:ext uri="{FF2B5EF4-FFF2-40B4-BE49-F238E27FC236}">
                <a16:creationId xmlns:a16="http://schemas.microsoft.com/office/drawing/2014/main" id="{2CC7231E-07D1-6F10-0DDF-7AC7EC5871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59144800"/>
      </p:ext>
    </p:extLst>
  </p:cSld>
  <p:clrMapOvr>
    <a:masterClrMapping/>
  </p:clrMapOvr>
  <mc:AlternateContent xmlns:mc="http://schemas.openxmlformats.org/markup-compatibility/2006" xmlns:p14="http://schemas.microsoft.com/office/powerpoint/2010/main">
    <mc:Choice Requires="p14">
      <p:transition spd="slow" p14:dur="2000" advTm="16451"/>
    </mc:Choice>
    <mc:Fallback xmlns="">
      <p:transition spd="slow" advTm="16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578E4AF3-FC7C-3068-C837-30083C0E643C}"/>
              </a:ext>
            </a:extLst>
          </p:cNvPr>
          <p:cNvPicPr>
            <a:picLocks noChangeAspect="1"/>
          </p:cNvPicPr>
          <p:nvPr/>
        </p:nvPicPr>
        <p:blipFill rotWithShape="1">
          <a:blip r:embed="rId4">
            <a:alphaModFix/>
          </a:blip>
          <a:srcRect t="3652" b="26035"/>
          <a:stretch/>
        </p:blipFill>
        <p:spPr>
          <a:xfrm>
            <a:off x="20" y="10"/>
            <a:ext cx="12191980" cy="6857990"/>
          </a:xfrm>
          <a:prstGeom prst="rect">
            <a:avLst/>
          </a:prstGeom>
        </p:spPr>
      </p:pic>
      <p:sp>
        <p:nvSpPr>
          <p:cNvPr id="31" name="Freeform: Shape 3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34428-CD33-AEBC-7606-3F9A632D741E}"/>
              </a:ext>
            </a:extLst>
          </p:cNvPr>
          <p:cNvSpPr>
            <a:spLocks noGrp="1"/>
          </p:cNvSpPr>
          <p:nvPr>
            <p:ph type="title"/>
          </p:nvPr>
        </p:nvSpPr>
        <p:spPr>
          <a:xfrm>
            <a:off x="5659718" y="565846"/>
            <a:ext cx="5770281" cy="3617644"/>
          </a:xfrm>
        </p:spPr>
        <p:txBody>
          <a:bodyPr vert="horz" lIns="91440" tIns="45720" rIns="91440" bIns="45720" rtlCol="0" anchor="b">
            <a:normAutofit/>
          </a:bodyPr>
          <a:lstStyle/>
          <a:p>
            <a:pPr algn="r"/>
            <a:r>
              <a:rPr lang="en-US" sz="6000">
                <a:solidFill>
                  <a:srgbClr val="FFFFFF"/>
                </a:solidFill>
              </a:rPr>
              <a:t>The Whole HHA Tree</a:t>
            </a:r>
          </a:p>
        </p:txBody>
      </p:sp>
      <p:pic>
        <p:nvPicPr>
          <p:cNvPr id="42" name="Audio 41">
            <a:hlinkClick r:id="" action="ppaction://media"/>
            <a:extLst>
              <a:ext uri="{FF2B5EF4-FFF2-40B4-BE49-F238E27FC236}">
                <a16:creationId xmlns:a16="http://schemas.microsoft.com/office/drawing/2014/main" id="{5BA652FF-9A5C-C3F2-F3CB-BD94BABA27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96358121"/>
      </p:ext>
    </p:extLst>
  </p:cSld>
  <p:clrMapOvr>
    <a:masterClrMapping/>
  </p:clrMapOvr>
  <mc:AlternateContent xmlns:mc="http://schemas.openxmlformats.org/markup-compatibility/2006" xmlns:p14="http://schemas.microsoft.com/office/powerpoint/2010/main">
    <mc:Choice Requires="p14">
      <p:transition spd="slow" p14:dur="2000" advTm="8775"/>
    </mc:Choice>
    <mc:Fallback xmlns="">
      <p:transition spd="slow" advTm="8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application, Word&#10;&#10;Description automatically generated">
            <a:extLst>
              <a:ext uri="{FF2B5EF4-FFF2-40B4-BE49-F238E27FC236}">
                <a16:creationId xmlns:a16="http://schemas.microsoft.com/office/drawing/2014/main" id="{38E34738-25B7-23F0-536F-80A2A2986DA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17048" y="487892"/>
            <a:ext cx="9087352" cy="5632038"/>
          </a:xfrm>
        </p:spPr>
      </p:pic>
      <p:pic>
        <p:nvPicPr>
          <p:cNvPr id="28" name="Audio 27">
            <a:hlinkClick r:id="" action="ppaction://media"/>
            <a:extLst>
              <a:ext uri="{FF2B5EF4-FFF2-40B4-BE49-F238E27FC236}">
                <a16:creationId xmlns:a16="http://schemas.microsoft.com/office/drawing/2014/main" id="{14383FDA-7378-2921-2712-BC468F211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64401383"/>
      </p:ext>
    </p:extLst>
  </p:cSld>
  <p:clrMapOvr>
    <a:masterClrMapping/>
  </p:clrMapOvr>
  <mc:AlternateContent xmlns:mc="http://schemas.openxmlformats.org/markup-compatibility/2006" xmlns:p14="http://schemas.microsoft.com/office/powerpoint/2010/main">
    <mc:Choice Requires="p14">
      <p:transition spd="slow" p14:dur="2000" advTm="79349"/>
    </mc:Choice>
    <mc:Fallback xmlns="">
      <p:transition spd="slow" advTm="79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94F71EF-5B1F-1563-A62E-F4CC8FF8FA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5954" y="657224"/>
            <a:ext cx="9230046" cy="5708721"/>
          </a:xfrm>
        </p:spPr>
      </p:pic>
      <p:pic>
        <p:nvPicPr>
          <p:cNvPr id="9" name="Audio 8">
            <a:hlinkClick r:id="" action="ppaction://media"/>
            <a:extLst>
              <a:ext uri="{FF2B5EF4-FFF2-40B4-BE49-F238E27FC236}">
                <a16:creationId xmlns:a16="http://schemas.microsoft.com/office/drawing/2014/main" id="{B5A8035D-D5A6-1DAF-88DB-D352FCE7EB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89158536"/>
      </p:ext>
    </p:extLst>
  </p:cSld>
  <p:clrMapOvr>
    <a:masterClrMapping/>
  </p:clrMapOvr>
  <mc:AlternateContent xmlns:mc="http://schemas.openxmlformats.org/markup-compatibility/2006" xmlns:p14="http://schemas.microsoft.com/office/powerpoint/2010/main">
    <mc:Choice Requires="p14">
      <p:transition spd="slow" p14:dur="2000" advTm="58784"/>
    </mc:Choice>
    <mc:Fallback xmlns="">
      <p:transition spd="slow" advTm="5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C226AD7D-A32A-DADE-AA95-B5305AD36E7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44968" y="528839"/>
            <a:ext cx="9745694" cy="6000945"/>
          </a:xfrm>
        </p:spPr>
      </p:pic>
      <p:pic>
        <p:nvPicPr>
          <p:cNvPr id="8" name="Audio 7">
            <a:hlinkClick r:id="" action="ppaction://media"/>
            <a:extLst>
              <a:ext uri="{FF2B5EF4-FFF2-40B4-BE49-F238E27FC236}">
                <a16:creationId xmlns:a16="http://schemas.microsoft.com/office/drawing/2014/main" id="{F002B80E-2F86-E7D5-C2CF-53399892B5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78863286"/>
      </p:ext>
    </p:extLst>
  </p:cSld>
  <p:clrMapOvr>
    <a:masterClrMapping/>
  </p:clrMapOvr>
  <mc:AlternateContent xmlns:mc="http://schemas.openxmlformats.org/markup-compatibility/2006" xmlns:p14="http://schemas.microsoft.com/office/powerpoint/2010/main">
    <mc:Choice Requires="p14">
      <p:transition spd="slow" p14:dur="2000" advTm="34389"/>
    </mc:Choice>
    <mc:Fallback xmlns="">
      <p:transition spd="slow" advTm="34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368</TotalTime>
  <Words>354</Words>
  <Application>Microsoft Macintosh PowerPoint</Application>
  <PresentationFormat>Widescreen</PresentationFormat>
  <Paragraphs>28</Paragraphs>
  <Slides>12</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AvenirNext LT Pro Medium</vt:lpstr>
      <vt:lpstr>Arial</vt:lpstr>
      <vt:lpstr>Calibri</vt:lpstr>
      <vt:lpstr>Gill Sans Nova</vt:lpstr>
      <vt:lpstr>ConfettiVTI</vt:lpstr>
      <vt:lpstr>Team C Min Chen, Jia Lin</vt:lpstr>
      <vt:lpstr>                   Introdcution</vt:lpstr>
      <vt:lpstr>Datasets and Methodology</vt:lpstr>
      <vt:lpstr>Data processing and Modelling</vt:lpstr>
      <vt:lpstr>Decision Tree Model 87.65% Accuracy</vt:lpstr>
      <vt:lpstr>The Whole HHA Tree</vt:lpstr>
      <vt:lpstr>PowerPoint Presentation</vt:lpstr>
      <vt:lpstr>PowerPoint Presentation</vt:lpstr>
      <vt:lpstr>PowerPoint Presentation</vt:lpstr>
      <vt:lpstr>PowerPoint Presentation</vt:lpstr>
      <vt:lpstr>Conclusion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 Min Chen, Jia Lin</dc:title>
  <dc:creator>Chen Min</dc:creator>
  <cp:lastModifiedBy>Jia Lin</cp:lastModifiedBy>
  <cp:revision>11</cp:revision>
  <dcterms:created xsi:type="dcterms:W3CDTF">2022-12-11T14:10:51Z</dcterms:created>
  <dcterms:modified xsi:type="dcterms:W3CDTF">2022-12-12T19:17:45Z</dcterms:modified>
</cp:coreProperties>
</file>